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3" r:id="rId5"/>
    <p:sldMasterId id="2147483655" r:id="rId6"/>
    <p:sldMasterId id="2147483660" r:id="rId7"/>
    <p:sldMasterId id="2147483662" r:id="rId8"/>
    <p:sldMasterId id="2147483672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y="5143500" cx="9144000"/>
  <p:notesSz cx="6858000" cy="9144000"/>
  <p:embeddedFontLst>
    <p:embeddedFont>
      <p:font typeface="Playfair Displ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gVYIlh8u+2Hhcp/RpJQ+yxw3xM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font" Target="fonts/PlayfairDisplay-regular.fntdata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PlayfairDisplay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1.xml"/><Relationship Id="rId33" Type="http://schemas.openxmlformats.org/officeDocument/2006/relationships/font" Target="fonts/Lato-bold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Lato-regular.fntdata"/><Relationship Id="rId13" Type="http://schemas.openxmlformats.org/officeDocument/2006/relationships/slide" Target="slides/slide3.xml"/><Relationship Id="rId35" Type="http://schemas.openxmlformats.org/officeDocument/2006/relationships/font" Target="fonts/Lato-boldItalic.fntdata"/><Relationship Id="rId12" Type="http://schemas.openxmlformats.org/officeDocument/2006/relationships/slide" Target="slides/slide2.xml"/><Relationship Id="rId34" Type="http://schemas.openxmlformats.org/officeDocument/2006/relationships/font" Target="fonts/Lato-italic.fntdata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36" Type="http://customschemas.google.com/relationships/presentationmetadata" Target="meta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12225eb5e2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212225eb5e2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Modules focus on role responsibility, school structure, candidate sourcing, recommendations, communication, position exchanges and funding, PD opportunities, and the talent pool process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Schools may not hire TLP roles until Module 1 is completed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Schools may not hire TLP roles in the following school year if all three modules have not been completed by the due date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12225eb5e2_0_3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212225eb5e2_0_3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212225eb5e2_0_3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12225eb5e2_0_3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212225eb5e2_0_3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g212225eb5e2_0_3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12225eb5e2_0_3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212225eb5e2_0_3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g212225eb5e2_0_3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12225eb5e2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212225eb5e2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edf62c029c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1edf62c029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/>
              <a:t>Sierra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12225eb5e2_0_3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212225eb5e2_0_3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Here is the link to add to chat: https://forms.gle/4xqNE8rXrDKRzfjh9 </a:t>
            </a:r>
            <a:endParaRPr/>
          </a:p>
        </p:txBody>
      </p:sp>
      <p:sp>
        <p:nvSpPr>
          <p:cNvPr id="349" name="Google Shape;349;g212225eb5e2_0_3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ab7190200f_0_3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1ab7190200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0fa136094f_0_43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0fa136094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12225eb5e2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212225eb5e2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12225eb5e2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212225eb5e2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12225eb5e2_0_2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212225eb5e2_0_2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212225eb5e2_0_2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12225eb5e2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212225eb5e2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2225eb5e2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212225eb5e2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jpg"/><Relationship Id="rId3" Type="http://schemas.openxmlformats.org/officeDocument/2006/relationships/image" Target="../media/image3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jpg"/><Relationship Id="rId3" Type="http://schemas.openxmlformats.org/officeDocument/2006/relationships/image" Target="../media/image3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jpg"/><Relationship Id="rId3" Type="http://schemas.openxmlformats.org/officeDocument/2006/relationships/image" Target="../media/image3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blank wide.pdf" id="18" name="Google Shape;1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idx="10" type="dt"/>
          </p:nvPr>
        </p:nvSpPr>
        <p:spPr>
          <a:xfrm>
            <a:off x="97379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1375841" y="4767264"/>
            <a:ext cx="7325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blank wide.pdf" id="90" name="Google Shape;9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age">
  <p:cSld name="Main Pag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2225eb5e2_0_88"/>
          <p:cNvSpPr txBox="1"/>
          <p:nvPr>
            <p:ph type="title"/>
          </p:nvPr>
        </p:nvSpPr>
        <p:spPr>
          <a:xfrm>
            <a:off x="94570" y="171450"/>
            <a:ext cx="8689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" name="Google Shape;96;g212225eb5e2_0_88"/>
          <p:cNvPicPr preferRelativeResize="0"/>
          <p:nvPr/>
        </p:nvPicPr>
        <p:blipFill rotWithShape="1">
          <a:blip r:embed="rId2">
            <a:alphaModFix amt="43000"/>
          </a:blip>
          <a:srcRect b="0" l="0" r="0" t="0"/>
          <a:stretch/>
        </p:blipFill>
        <p:spPr>
          <a:xfrm>
            <a:off x="77026" y="4000500"/>
            <a:ext cx="1428131" cy="1070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g212225eb5e2_0_88"/>
          <p:cNvCxnSpPr/>
          <p:nvPr/>
        </p:nvCxnSpPr>
        <p:spPr>
          <a:xfrm>
            <a:off x="0" y="114300"/>
            <a:ext cx="66294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g212225eb5e2_0_88"/>
          <p:cNvSpPr txBox="1"/>
          <p:nvPr>
            <p:ph idx="12" type="sldNum"/>
          </p:nvPr>
        </p:nvSpPr>
        <p:spPr>
          <a:xfrm>
            <a:off x="6971144" y="482830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 1">
    <p:bg>
      <p:bgPr>
        <a:solidFill>
          <a:schemeClr val="accen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2225eb5e2_0_76"/>
          <p:cNvSpPr txBox="1"/>
          <p:nvPr>
            <p:ph type="title"/>
          </p:nvPr>
        </p:nvSpPr>
        <p:spPr>
          <a:xfrm>
            <a:off x="304800" y="254912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212225eb5e2_0_76"/>
          <p:cNvSpPr txBox="1"/>
          <p:nvPr>
            <p:ph idx="1" type="body"/>
          </p:nvPr>
        </p:nvSpPr>
        <p:spPr>
          <a:xfrm>
            <a:off x="344056" y="3927113"/>
            <a:ext cx="51054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g212225eb5e2_0_76"/>
          <p:cNvSpPr txBox="1"/>
          <p:nvPr>
            <p:ph idx="2" type="body"/>
          </p:nvPr>
        </p:nvSpPr>
        <p:spPr>
          <a:xfrm>
            <a:off x="344056" y="4218385"/>
            <a:ext cx="51054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3" name="Google Shape;103;g212225eb5e2_0_76"/>
          <p:cNvPicPr preferRelativeResize="0"/>
          <p:nvPr/>
        </p:nvPicPr>
        <p:blipFill rotWithShape="1">
          <a:blip r:embed="rId2">
            <a:alphaModFix/>
          </a:blip>
          <a:srcRect b="17822" l="0" r="0" t="0"/>
          <a:stretch/>
        </p:blipFill>
        <p:spPr>
          <a:xfrm>
            <a:off x="5901222" y="272069"/>
            <a:ext cx="629194" cy="51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12225eb5e2_0_76"/>
          <p:cNvPicPr preferRelativeResize="0"/>
          <p:nvPr/>
        </p:nvPicPr>
        <p:blipFill rotWithShape="1">
          <a:blip r:embed="rId3">
            <a:alphaModFix/>
          </a:blip>
          <a:srcRect b="0" l="0" r="0" t="83838"/>
          <a:stretch/>
        </p:blipFill>
        <p:spPr>
          <a:xfrm>
            <a:off x="6629400" y="365782"/>
            <a:ext cx="2036368" cy="3273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g212225eb5e2_0_76"/>
          <p:cNvCxnSpPr/>
          <p:nvPr/>
        </p:nvCxnSpPr>
        <p:spPr>
          <a:xfrm>
            <a:off x="0" y="3690182"/>
            <a:ext cx="66294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" name="Google Shape;106;g212225eb5e2_0_76"/>
          <p:cNvSpPr txBox="1"/>
          <p:nvPr/>
        </p:nvSpPr>
        <p:spPr>
          <a:xfrm>
            <a:off x="7056581" y="4887191"/>
            <a:ext cx="190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Teaching Lab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3">
  <p:cSld name="Subtitle 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212225eb5e2_0_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8572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12225eb5e2_0_84"/>
          <p:cNvSpPr txBox="1"/>
          <p:nvPr>
            <p:ph type="ctrTitle"/>
          </p:nvPr>
        </p:nvSpPr>
        <p:spPr>
          <a:xfrm>
            <a:off x="1143000" y="8695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1"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212225eb5e2_0_84"/>
          <p:cNvSpPr txBox="1"/>
          <p:nvPr>
            <p:ph idx="1" type="subTitle"/>
          </p:nvPr>
        </p:nvSpPr>
        <p:spPr>
          <a:xfrm>
            <a:off x="1143000" y="2729332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>
  <p:cSld name="TItle 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212225eb5e2_0_93"/>
          <p:cNvPicPr preferRelativeResize="0"/>
          <p:nvPr/>
        </p:nvPicPr>
        <p:blipFill rotWithShape="1">
          <a:blip r:embed="rId2">
            <a:alphaModFix/>
          </a:blip>
          <a:srcRect b="-8429" l="0" r="11110" t="842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12225eb5e2_0_93"/>
          <p:cNvSpPr/>
          <p:nvPr/>
        </p:nvSpPr>
        <p:spPr>
          <a:xfrm>
            <a:off x="0" y="3812241"/>
            <a:ext cx="9144000" cy="13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212225eb5e2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865" y="4024032"/>
            <a:ext cx="854847" cy="85484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12225eb5e2_0_93"/>
          <p:cNvSpPr txBox="1"/>
          <p:nvPr>
            <p:ph idx="1" type="body"/>
          </p:nvPr>
        </p:nvSpPr>
        <p:spPr>
          <a:xfrm>
            <a:off x="1855356" y="4104191"/>
            <a:ext cx="6683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300"/>
              <a:buNone/>
              <a:defRPr b="1" sz="33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g212225eb5e2_0_93"/>
          <p:cNvSpPr txBox="1"/>
          <p:nvPr>
            <p:ph idx="2" type="body"/>
          </p:nvPr>
        </p:nvSpPr>
        <p:spPr>
          <a:xfrm>
            <a:off x="1855788" y="4552950"/>
            <a:ext cx="66834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212225eb5e2_0_93"/>
          <p:cNvSpPr/>
          <p:nvPr/>
        </p:nvSpPr>
        <p:spPr>
          <a:xfrm>
            <a:off x="0" y="-1160"/>
            <a:ext cx="9144000" cy="38121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12225eb5e2_0_93"/>
          <p:cNvSpPr txBox="1"/>
          <p:nvPr/>
        </p:nvSpPr>
        <p:spPr>
          <a:xfrm>
            <a:off x="7056581" y="4887191"/>
            <a:ext cx="190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Teaching Lab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3">
  <p:cSld name="Title 3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212225eb5e2_0_101"/>
          <p:cNvPicPr preferRelativeResize="0"/>
          <p:nvPr/>
        </p:nvPicPr>
        <p:blipFill rotWithShape="1">
          <a:blip r:embed="rId2">
            <a:alphaModFix/>
          </a:blip>
          <a:srcRect b="11155" l="8147" r="8121" t="2771"/>
          <a:stretch/>
        </p:blipFill>
        <p:spPr>
          <a:xfrm>
            <a:off x="-3110" y="-15265"/>
            <a:ext cx="9147110" cy="470156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12225eb5e2_0_101"/>
          <p:cNvSpPr/>
          <p:nvPr/>
        </p:nvSpPr>
        <p:spPr>
          <a:xfrm>
            <a:off x="0" y="3812241"/>
            <a:ext cx="9144000" cy="13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212225eb5e2_0_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865" y="4024032"/>
            <a:ext cx="854847" cy="85484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12225eb5e2_0_101"/>
          <p:cNvSpPr txBox="1"/>
          <p:nvPr>
            <p:ph idx="1" type="body"/>
          </p:nvPr>
        </p:nvSpPr>
        <p:spPr>
          <a:xfrm>
            <a:off x="1855356" y="4104191"/>
            <a:ext cx="6683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300"/>
              <a:buNone/>
              <a:defRPr b="1" sz="33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g212225eb5e2_0_101"/>
          <p:cNvSpPr txBox="1"/>
          <p:nvPr>
            <p:ph idx="2" type="body"/>
          </p:nvPr>
        </p:nvSpPr>
        <p:spPr>
          <a:xfrm>
            <a:off x="1855788" y="4552950"/>
            <a:ext cx="66834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g212225eb5e2_0_101"/>
          <p:cNvSpPr/>
          <p:nvPr/>
        </p:nvSpPr>
        <p:spPr>
          <a:xfrm>
            <a:off x="6415" y="-10168"/>
            <a:ext cx="9144000" cy="38319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12225eb5e2_0_101"/>
          <p:cNvSpPr txBox="1"/>
          <p:nvPr/>
        </p:nvSpPr>
        <p:spPr>
          <a:xfrm>
            <a:off x="7056581" y="4887191"/>
            <a:ext cx="190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Teaching Lab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4">
  <p:cSld name="1_Title 4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212225eb5e2_0_109"/>
          <p:cNvPicPr preferRelativeResize="0"/>
          <p:nvPr/>
        </p:nvPicPr>
        <p:blipFill rotWithShape="1">
          <a:blip r:embed="rId2">
            <a:alphaModFix/>
          </a:blip>
          <a:srcRect b="27559" l="3528" r="25878" t="4421"/>
          <a:stretch/>
        </p:blipFill>
        <p:spPr>
          <a:xfrm>
            <a:off x="-1" y="-4155"/>
            <a:ext cx="9144002" cy="384402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12225eb5e2_0_109"/>
          <p:cNvSpPr/>
          <p:nvPr/>
        </p:nvSpPr>
        <p:spPr>
          <a:xfrm>
            <a:off x="0" y="3812241"/>
            <a:ext cx="9144000" cy="13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212225eb5e2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865" y="4024032"/>
            <a:ext cx="854847" cy="85484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12225eb5e2_0_109"/>
          <p:cNvSpPr txBox="1"/>
          <p:nvPr>
            <p:ph idx="1" type="body"/>
          </p:nvPr>
        </p:nvSpPr>
        <p:spPr>
          <a:xfrm>
            <a:off x="1855356" y="4104191"/>
            <a:ext cx="66834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300"/>
              <a:buNone/>
              <a:defRPr b="1" sz="33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g212225eb5e2_0_109"/>
          <p:cNvSpPr txBox="1"/>
          <p:nvPr>
            <p:ph idx="2" type="body"/>
          </p:nvPr>
        </p:nvSpPr>
        <p:spPr>
          <a:xfrm>
            <a:off x="1855788" y="4552950"/>
            <a:ext cx="66834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g212225eb5e2_0_109"/>
          <p:cNvSpPr/>
          <p:nvPr/>
        </p:nvSpPr>
        <p:spPr>
          <a:xfrm>
            <a:off x="2309" y="2373"/>
            <a:ext cx="9144000" cy="38013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12225eb5e2_0_109"/>
          <p:cNvSpPr txBox="1"/>
          <p:nvPr/>
        </p:nvSpPr>
        <p:spPr>
          <a:xfrm>
            <a:off x="7056581" y="4887191"/>
            <a:ext cx="190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Teaching Lab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2225eb5e2_0_117"/>
          <p:cNvSpPr txBox="1"/>
          <p:nvPr>
            <p:ph type="title"/>
          </p:nvPr>
        </p:nvSpPr>
        <p:spPr>
          <a:xfrm>
            <a:off x="312718" y="171450"/>
            <a:ext cx="85185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212225eb5e2_0_117"/>
          <p:cNvSpPr txBox="1"/>
          <p:nvPr>
            <p:ph idx="1" type="body"/>
          </p:nvPr>
        </p:nvSpPr>
        <p:spPr>
          <a:xfrm>
            <a:off x="76200" y="4857750"/>
            <a:ext cx="6934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2225eb5e2_0_120"/>
          <p:cNvSpPr txBox="1"/>
          <p:nvPr>
            <p:ph type="title"/>
          </p:nvPr>
        </p:nvSpPr>
        <p:spPr>
          <a:xfrm>
            <a:off x="312718" y="171450"/>
            <a:ext cx="85185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212225eb5e2_0_120"/>
          <p:cNvSpPr txBox="1"/>
          <p:nvPr>
            <p:ph idx="1" type="body"/>
          </p:nvPr>
        </p:nvSpPr>
        <p:spPr>
          <a:xfrm>
            <a:off x="76200" y="4857750"/>
            <a:ext cx="6934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2225eb5e2_0_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212225eb5e2_0_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144" name="Google Shape;144;g212225eb5e2_0_1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  <p15:guide id="2" pos="576">
          <p15:clr>
            <a:srgbClr val="FA7B17"/>
          </p15:clr>
        </p15:guide>
        <p15:guide id="3" pos="2880">
          <p15:clr>
            <a:srgbClr val="FA7B17"/>
          </p15:clr>
        </p15:guide>
        <p15:guide id="4" pos="5184">
          <p15:clr>
            <a:srgbClr val="FA7B17"/>
          </p15:clr>
        </p15:guide>
        <p15:guide id="5" orient="horz" pos="288">
          <p15:clr>
            <a:srgbClr val="FA7B17"/>
          </p15:clr>
        </p15:guide>
        <p15:guide id="6" orient="horz" pos="576">
          <p15:clr>
            <a:srgbClr val="FA7B17"/>
          </p15:clr>
        </p15:guide>
        <p15:guide id="7" orient="horz" pos="3240">
          <p15:clr>
            <a:srgbClr val="FA7B17"/>
          </p15:clr>
        </p15:guide>
        <p15:guide id="8" orient="horz" pos="324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1371613" y="1"/>
            <a:ext cx="68652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1375833" y="1737360"/>
            <a:ext cx="68610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o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29972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Char char="⮚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97379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6"/>
          <p:cNvSpPr txBox="1"/>
          <p:nvPr>
            <p:ph idx="11" type="ftr"/>
          </p:nvPr>
        </p:nvSpPr>
        <p:spPr>
          <a:xfrm>
            <a:off x="1375845" y="4767264"/>
            <a:ext cx="7325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686C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2225eb5e2_0_335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12225eb5e2_0_335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g212225eb5e2_0_335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g212225eb5e2_0_335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4" name="Google Shape;154;g212225eb5e2_0_335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5" name="Google Shape;155;g212225eb5e2_0_3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2225eb5e2_0_394"/>
          <p:cNvSpPr txBox="1"/>
          <p:nvPr>
            <p:ph type="title"/>
          </p:nvPr>
        </p:nvSpPr>
        <p:spPr>
          <a:xfrm>
            <a:off x="623888" y="909017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4100"/>
              <a:buFont typeface="Arial"/>
              <a:buNone/>
              <a:defRPr sz="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g212225eb5e2_0_394"/>
          <p:cNvSpPr txBox="1"/>
          <p:nvPr>
            <p:ph idx="1" type="body"/>
          </p:nvPr>
        </p:nvSpPr>
        <p:spPr>
          <a:xfrm>
            <a:off x="623888" y="3086174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C3766"/>
              </a:buClr>
              <a:buSzPts val="1500"/>
              <a:buNone/>
              <a:defRPr sz="1500">
                <a:solidFill>
                  <a:srgbClr val="1C376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9" name="Google Shape;159;g212225eb5e2_0_394"/>
          <p:cNvSpPr txBox="1"/>
          <p:nvPr>
            <p:ph idx="12" type="sldNum"/>
          </p:nvPr>
        </p:nvSpPr>
        <p:spPr>
          <a:xfrm>
            <a:off x="6457950" y="4767263"/>
            <a:ext cx="2231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2225eb5e2_0_347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g212225eb5e2_0_347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" name="Google Shape;163;g212225eb5e2_0_34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4" name="Google Shape;164;g212225eb5e2_0_34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5" name="Google Shape;165;g212225eb5e2_0_3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Google Shape;167;g212225eb5e2_0_353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g212225eb5e2_0_35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9" name="Google Shape;169;g212225eb5e2_0_353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0" name="Google Shape;170;g212225eb5e2_0_353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1" name="Google Shape;171;g212225eb5e2_0_3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12225eb5e2_0_390"/>
          <p:cNvSpPr txBox="1"/>
          <p:nvPr>
            <p:ph type="title"/>
          </p:nvPr>
        </p:nvSpPr>
        <p:spPr>
          <a:xfrm>
            <a:off x="623888" y="909017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4100"/>
              <a:buFont typeface="Arial"/>
              <a:buNone/>
              <a:defRPr sz="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g212225eb5e2_0_390"/>
          <p:cNvSpPr txBox="1"/>
          <p:nvPr>
            <p:ph idx="1" type="body"/>
          </p:nvPr>
        </p:nvSpPr>
        <p:spPr>
          <a:xfrm>
            <a:off x="623888" y="3086174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C3766"/>
              </a:buClr>
              <a:buSzPts val="1500"/>
              <a:buNone/>
              <a:defRPr sz="1500">
                <a:solidFill>
                  <a:srgbClr val="1C376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5" name="Google Shape;175;g212225eb5e2_0_390"/>
          <p:cNvSpPr txBox="1"/>
          <p:nvPr>
            <p:ph idx="12" type="sldNum"/>
          </p:nvPr>
        </p:nvSpPr>
        <p:spPr>
          <a:xfrm>
            <a:off x="6457950" y="4767263"/>
            <a:ext cx="2231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2225eb5e2_0_34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12225eb5e2_0_34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12225eb5e2_0_342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0" name="Google Shape;180;g212225eb5e2_0_3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2225eb5e2_0_35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3" name="Google Shape;183;g212225eb5e2_0_3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Google Shape;185;g212225eb5e2_0_362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g212225eb5e2_0_36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7" name="Google Shape;187;g212225eb5e2_0_362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8" name="Google Shape;188;g212225eb5e2_0_3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12225eb5e2_0_36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12225eb5e2_0_36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12225eb5e2_0_36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3" name="Google Shape;193;g212225eb5e2_0_3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12225eb5e2_0_372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g212225eb5e2_0_37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g212225eb5e2_0_372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8" name="Google Shape;198;g212225eb5e2_0_372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99" name="Google Shape;199;g212225eb5e2_0_37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0" name="Google Shape;200;g212225eb5e2_0_3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idx="10" type="dt"/>
          </p:nvPr>
        </p:nvSpPr>
        <p:spPr>
          <a:xfrm>
            <a:off x="97379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1375842" y="4767264"/>
            <a:ext cx="7325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9"/>
          <p:cNvSpPr/>
          <p:nvPr/>
        </p:nvSpPr>
        <p:spPr>
          <a:xfrm>
            <a:off x="0" y="3246788"/>
            <a:ext cx="9144000" cy="189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itle wide no text.pdf" id="30" name="Google Shape;3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9"/>
          <p:cNvSpPr txBox="1"/>
          <p:nvPr>
            <p:ph type="ctrTitle"/>
          </p:nvPr>
        </p:nvSpPr>
        <p:spPr>
          <a:xfrm>
            <a:off x="640100" y="1209052"/>
            <a:ext cx="8062200" cy="22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300">
                <a:solidFill>
                  <a:srgbClr val="3C3C3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subTitle"/>
          </p:nvPr>
        </p:nvSpPr>
        <p:spPr>
          <a:xfrm>
            <a:off x="640080" y="3657621"/>
            <a:ext cx="65721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12225eb5e2_0_379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03" name="Google Shape;203;g212225eb5e2_0_3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2225eb5e2_0_38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12225eb5e2_0_38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212225eb5e2_0_382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g212225eb5e2_0_382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9" name="Google Shape;209;g212225eb5e2_0_3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12225eb5e2_0_3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idx="10" type="dt"/>
          </p:nvPr>
        </p:nvSpPr>
        <p:spPr>
          <a:xfrm>
            <a:off x="97379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1375842" y="4767264"/>
            <a:ext cx="7325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blank wide.pdf" id="37" name="Google Shape;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0fa136094f_0_38"/>
          <p:cNvSpPr txBox="1"/>
          <p:nvPr>
            <p:ph idx="10" type="dt"/>
          </p:nvPr>
        </p:nvSpPr>
        <p:spPr>
          <a:xfrm>
            <a:off x="97378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g20fa136094f_0_3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g20fa136094f_0_38"/>
          <p:cNvSpPr txBox="1"/>
          <p:nvPr>
            <p:ph idx="11" type="ftr"/>
          </p:nvPr>
        </p:nvSpPr>
        <p:spPr>
          <a:xfrm>
            <a:off x="1375832" y="4767264"/>
            <a:ext cx="7325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ab7190200f_0_55"/>
          <p:cNvSpPr txBox="1"/>
          <p:nvPr>
            <p:ph type="title"/>
          </p:nvPr>
        </p:nvSpPr>
        <p:spPr>
          <a:xfrm>
            <a:off x="1371613" y="1"/>
            <a:ext cx="68652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1ab7190200f_0_55"/>
          <p:cNvSpPr txBox="1"/>
          <p:nvPr>
            <p:ph idx="1" type="body"/>
          </p:nvPr>
        </p:nvSpPr>
        <p:spPr>
          <a:xfrm>
            <a:off x="1375833" y="1737360"/>
            <a:ext cx="68610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o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29972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Char char="⮚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g1ab7190200f_0_55"/>
          <p:cNvSpPr txBox="1"/>
          <p:nvPr>
            <p:ph idx="10" type="dt"/>
          </p:nvPr>
        </p:nvSpPr>
        <p:spPr>
          <a:xfrm>
            <a:off x="97379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1ab7190200f_0_55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g1ab7190200f_0_55"/>
          <p:cNvSpPr txBox="1"/>
          <p:nvPr>
            <p:ph idx="11" type="ftr"/>
          </p:nvPr>
        </p:nvSpPr>
        <p:spPr>
          <a:xfrm>
            <a:off x="1375845" y="4767264"/>
            <a:ext cx="7325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686C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ab7190200f_0_52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blank wide.pdf" id="65" name="Google Shape;65;g1ab7190200f_0_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ab7190200f_0_61"/>
          <p:cNvSpPr txBox="1"/>
          <p:nvPr>
            <p:ph idx="10" type="dt"/>
          </p:nvPr>
        </p:nvSpPr>
        <p:spPr>
          <a:xfrm>
            <a:off x="97379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1ab7190200f_0_61"/>
          <p:cNvSpPr txBox="1"/>
          <p:nvPr>
            <p:ph idx="11" type="ftr"/>
          </p:nvPr>
        </p:nvSpPr>
        <p:spPr>
          <a:xfrm>
            <a:off x="1375842" y="4767264"/>
            <a:ext cx="7325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g1ab7190200f_0_61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g1ab7190200f_0_61"/>
          <p:cNvSpPr/>
          <p:nvPr/>
        </p:nvSpPr>
        <p:spPr>
          <a:xfrm>
            <a:off x="0" y="3246788"/>
            <a:ext cx="9144000" cy="189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itle wide no text.pdf" id="71" name="Google Shape;71;g1ab7190200f_0_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ab7190200f_0_61"/>
          <p:cNvSpPr txBox="1"/>
          <p:nvPr>
            <p:ph type="ctrTitle"/>
          </p:nvPr>
        </p:nvSpPr>
        <p:spPr>
          <a:xfrm>
            <a:off x="640100" y="1209052"/>
            <a:ext cx="8062200" cy="22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300">
                <a:solidFill>
                  <a:srgbClr val="3C3C3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1ab7190200f_0_61"/>
          <p:cNvSpPr txBox="1"/>
          <p:nvPr>
            <p:ph idx="1" type="subTitle"/>
          </p:nvPr>
        </p:nvSpPr>
        <p:spPr>
          <a:xfrm>
            <a:off x="640080" y="3657621"/>
            <a:ext cx="65721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ab7190200f_0_69"/>
          <p:cNvSpPr txBox="1"/>
          <p:nvPr>
            <p:ph idx="10" type="dt"/>
          </p:nvPr>
        </p:nvSpPr>
        <p:spPr>
          <a:xfrm>
            <a:off x="97379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1ab7190200f_0_69"/>
          <p:cNvSpPr txBox="1"/>
          <p:nvPr>
            <p:ph idx="11" type="ftr"/>
          </p:nvPr>
        </p:nvSpPr>
        <p:spPr>
          <a:xfrm>
            <a:off x="1375842" y="4767264"/>
            <a:ext cx="7325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1ab7190200f_0_69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blank wide.pdf" id="78" name="Google Shape;78;g1ab7190200f_0_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0" Type="http://schemas.openxmlformats.org/officeDocument/2006/relationships/theme" Target="../theme/theme6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C-sidebarsblue2.pdf"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694944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/>
          <p:nvPr>
            <p:ph type="title"/>
          </p:nvPr>
        </p:nvSpPr>
        <p:spPr>
          <a:xfrm>
            <a:off x="1371607" y="1"/>
            <a:ext cx="68652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1375833" y="1737360"/>
            <a:ext cx="68610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"/>
              <a:buChar char="▪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"/>
              <a:buChar char="⮚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97379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1" type="ftr"/>
          </p:nvPr>
        </p:nvSpPr>
        <p:spPr>
          <a:xfrm>
            <a:off x="1375842" y="4767264"/>
            <a:ext cx="7325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C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686C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B-topbar-shorter.pdf" id="39" name="Google Shape;39;g20fa136094f_0_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2"/>
            <a:ext cx="9144002" cy="124301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20fa136094f_0_30"/>
          <p:cNvSpPr txBox="1"/>
          <p:nvPr>
            <p:ph type="title"/>
          </p:nvPr>
        </p:nvSpPr>
        <p:spPr>
          <a:xfrm>
            <a:off x="1371602" y="1"/>
            <a:ext cx="77853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g20fa136094f_0_30"/>
          <p:cNvSpPr txBox="1"/>
          <p:nvPr>
            <p:ph idx="1" type="body"/>
          </p:nvPr>
        </p:nvSpPr>
        <p:spPr>
          <a:xfrm>
            <a:off x="1375834" y="1737360"/>
            <a:ext cx="73110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⮚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g20fa136094f_0_30"/>
          <p:cNvSpPr txBox="1"/>
          <p:nvPr>
            <p:ph idx="10" type="dt"/>
          </p:nvPr>
        </p:nvSpPr>
        <p:spPr>
          <a:xfrm>
            <a:off x="97378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g20fa136094f_0_30"/>
          <p:cNvSpPr txBox="1"/>
          <p:nvPr>
            <p:ph idx="11" type="ftr"/>
          </p:nvPr>
        </p:nvSpPr>
        <p:spPr>
          <a:xfrm>
            <a:off x="1375832" y="4767264"/>
            <a:ext cx="7325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200" u="none" cap="none" strike="noStrike">
                <a:solidFill>
                  <a:srgbClr val="8686C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g20fa136094f_0_30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g20fa136094f_0_30"/>
          <p:cNvSpPr txBox="1"/>
          <p:nvPr/>
        </p:nvSpPr>
        <p:spPr>
          <a:xfrm rot="-5400000">
            <a:off x="8056736" y="3776769"/>
            <a:ext cx="13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draft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C-sidebarsblue2.pdf" id="51" name="Google Shape;51;g1ab7190200f_0_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694944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1ab7190200f_0_45"/>
          <p:cNvSpPr txBox="1"/>
          <p:nvPr>
            <p:ph type="title"/>
          </p:nvPr>
        </p:nvSpPr>
        <p:spPr>
          <a:xfrm>
            <a:off x="1371607" y="1"/>
            <a:ext cx="68652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g1ab7190200f_0_45"/>
          <p:cNvSpPr txBox="1"/>
          <p:nvPr>
            <p:ph idx="1" type="body"/>
          </p:nvPr>
        </p:nvSpPr>
        <p:spPr>
          <a:xfrm>
            <a:off x="1375833" y="1737360"/>
            <a:ext cx="68610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⮚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g1ab7190200f_0_45"/>
          <p:cNvSpPr txBox="1"/>
          <p:nvPr>
            <p:ph idx="10" type="dt"/>
          </p:nvPr>
        </p:nvSpPr>
        <p:spPr>
          <a:xfrm>
            <a:off x="97379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g1ab7190200f_0_45"/>
          <p:cNvSpPr txBox="1"/>
          <p:nvPr>
            <p:ph idx="11" type="ftr"/>
          </p:nvPr>
        </p:nvSpPr>
        <p:spPr>
          <a:xfrm>
            <a:off x="1375842" y="4767264"/>
            <a:ext cx="7325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C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686C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g1ab7190200f_0_45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mpC-sidebarsblue2.pdf" id="80" name="Google Shape;80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694944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 txBox="1"/>
          <p:nvPr>
            <p:ph type="title"/>
          </p:nvPr>
        </p:nvSpPr>
        <p:spPr>
          <a:xfrm>
            <a:off x="1371605" y="1"/>
            <a:ext cx="68652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1375833" y="1737360"/>
            <a:ext cx="68610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"/>
              <a:buChar char="▪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"/>
              <a:buChar char="⮚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0" type="dt"/>
          </p:nvPr>
        </p:nvSpPr>
        <p:spPr>
          <a:xfrm>
            <a:off x="97379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1" type="ftr"/>
          </p:nvPr>
        </p:nvSpPr>
        <p:spPr>
          <a:xfrm>
            <a:off x="1375841" y="4767264"/>
            <a:ext cx="7325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C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686C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2225eb5e2_0_7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 b="1" i="0" sz="33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g212225eb5e2_0_7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2225eb5e2_0_33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7" name="Google Shape;147;g212225eb5e2_0_33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8" name="Google Shape;148;g212225eb5e2_0_3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bit.ly/CMSTEACHERLEADE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jpg"/><Relationship Id="rId4" Type="http://schemas.openxmlformats.org/officeDocument/2006/relationships/hyperlink" Target="https://forms.gle/4xqNE8rXrDKRzfjh9" TargetMode="External"/><Relationship Id="rId5" Type="http://schemas.openxmlformats.org/officeDocument/2006/relationships/image" Target="../media/image36.png"/><Relationship Id="rId6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/>
          <p:nvPr>
            <p:ph type="ctrTitle"/>
          </p:nvPr>
        </p:nvSpPr>
        <p:spPr>
          <a:xfrm>
            <a:off x="718059" y="1384050"/>
            <a:ext cx="7958400" cy="17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Preventing Burnout and #Resignation: 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Investing in Teacher Coaching and Support</a:t>
            </a:r>
            <a:br>
              <a:rPr lang="en-US">
                <a:solidFill>
                  <a:schemeClr val="dk2"/>
                </a:solidFill>
              </a:rPr>
            </a:br>
            <a:endParaRPr i="1" sz="1600">
              <a:solidFill>
                <a:schemeClr val="lt2"/>
              </a:solidFill>
            </a:endParaRPr>
          </a:p>
        </p:txBody>
      </p:sp>
      <p:sp>
        <p:nvSpPr>
          <p:cNvPr id="217" name="Google Shape;217;p4"/>
          <p:cNvSpPr txBox="1"/>
          <p:nvPr/>
        </p:nvSpPr>
        <p:spPr>
          <a:xfrm>
            <a:off x="764756" y="2865578"/>
            <a:ext cx="80622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4439B"/>
                </a:solidFill>
                <a:latin typeface="Arial"/>
                <a:ea typeface="Arial"/>
                <a:cs typeface="Arial"/>
                <a:sym typeface="Arial"/>
              </a:rPr>
              <a:t>February 28, 2023</a:t>
            </a:r>
            <a:endParaRPr b="0" i="0" sz="1600" u="none" cap="none" strike="noStrike">
              <a:solidFill>
                <a:srgbClr val="4443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"/>
          <p:cNvSpPr txBox="1"/>
          <p:nvPr/>
        </p:nvSpPr>
        <p:spPr>
          <a:xfrm>
            <a:off x="718059" y="4800621"/>
            <a:ext cx="6572194" cy="4646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39B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44439B"/>
                </a:solidFill>
                <a:latin typeface="Arial"/>
                <a:ea typeface="Arial"/>
                <a:cs typeface="Arial"/>
                <a:sym typeface="Arial"/>
              </a:rPr>
              <a:t>gradelevelreading.net    @readingby3rd    #GLReading    #LearningTuesdays    </a:t>
            </a:r>
            <a:endParaRPr b="0" i="0" sz="1000" u="none" cap="none" strike="noStrike">
              <a:solidFill>
                <a:srgbClr val="4443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12225eb5e2_0_29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TLP Academy</a:t>
            </a:r>
            <a:endParaRPr/>
          </a:p>
        </p:txBody>
      </p:sp>
      <p:sp>
        <p:nvSpPr>
          <p:cNvPr id="295" name="Google Shape;295;g212225eb5e2_0_29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TLP Academy recently moved from an in person, three day training to a predominantly asynchronous format. Three preparation modules are housed in Canvas with a five month completion window.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Modules focus on key components of program implementation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Schools may not hire TLP roles until Module 1 is completed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On-site support following Module 1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Schools may not hire TLP roles in the following school year if all three modules have not been completed by the due date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12225eb5e2_0_302"/>
          <p:cNvSpPr txBox="1"/>
          <p:nvPr>
            <p:ph type="title"/>
          </p:nvPr>
        </p:nvSpPr>
        <p:spPr>
          <a:xfrm>
            <a:off x="623888" y="909017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t/>
            </a:r>
            <a:endParaRPr/>
          </a:p>
        </p:txBody>
      </p:sp>
      <p:sp>
        <p:nvSpPr>
          <p:cNvPr id="302" name="Google Shape;302;g212225eb5e2_0_302"/>
          <p:cNvSpPr txBox="1"/>
          <p:nvPr>
            <p:ph idx="1" type="body"/>
          </p:nvPr>
        </p:nvSpPr>
        <p:spPr>
          <a:xfrm>
            <a:off x="623888" y="3086174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303" name="Google Shape;303;g212225eb5e2_0_302"/>
          <p:cNvSpPr txBox="1"/>
          <p:nvPr>
            <p:ph idx="12" type="sldNum"/>
          </p:nvPr>
        </p:nvSpPr>
        <p:spPr>
          <a:xfrm>
            <a:off x="6457950" y="4767263"/>
            <a:ext cx="2231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4" name="Google Shape;304;g212225eb5e2_0_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12225eb5e2_0_310"/>
          <p:cNvSpPr txBox="1"/>
          <p:nvPr>
            <p:ph type="title"/>
          </p:nvPr>
        </p:nvSpPr>
        <p:spPr>
          <a:xfrm>
            <a:off x="623888" y="909017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t/>
            </a:r>
            <a:endParaRPr/>
          </a:p>
        </p:txBody>
      </p:sp>
      <p:sp>
        <p:nvSpPr>
          <p:cNvPr id="311" name="Google Shape;311;g212225eb5e2_0_310"/>
          <p:cNvSpPr txBox="1"/>
          <p:nvPr>
            <p:ph idx="1" type="body"/>
          </p:nvPr>
        </p:nvSpPr>
        <p:spPr>
          <a:xfrm>
            <a:off x="623888" y="3086174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312" name="Google Shape;312;g212225eb5e2_0_310"/>
          <p:cNvSpPr txBox="1"/>
          <p:nvPr>
            <p:ph idx="12" type="sldNum"/>
          </p:nvPr>
        </p:nvSpPr>
        <p:spPr>
          <a:xfrm>
            <a:off x="6457950" y="4767263"/>
            <a:ext cx="2231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3" name="Google Shape;313;g212225eb5e2_0_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12225eb5e2_0_318"/>
          <p:cNvSpPr txBox="1"/>
          <p:nvPr>
            <p:ph type="title"/>
          </p:nvPr>
        </p:nvSpPr>
        <p:spPr>
          <a:xfrm>
            <a:off x="623888" y="909017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t/>
            </a:r>
            <a:endParaRPr/>
          </a:p>
        </p:txBody>
      </p:sp>
      <p:sp>
        <p:nvSpPr>
          <p:cNvPr id="320" name="Google Shape;320;g212225eb5e2_0_318"/>
          <p:cNvSpPr txBox="1"/>
          <p:nvPr>
            <p:ph idx="1" type="body"/>
          </p:nvPr>
        </p:nvSpPr>
        <p:spPr>
          <a:xfrm>
            <a:off x="623888" y="3086174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321" name="Google Shape;321;g212225eb5e2_0_318"/>
          <p:cNvSpPr txBox="1"/>
          <p:nvPr>
            <p:ph idx="12" type="sldNum"/>
          </p:nvPr>
        </p:nvSpPr>
        <p:spPr>
          <a:xfrm>
            <a:off x="6457950" y="4767263"/>
            <a:ext cx="2231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2" name="Google Shape;322;g212225eb5e2_0_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12225eb5e2_0_32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Additional Information</a:t>
            </a:r>
            <a:endParaRPr/>
          </a:p>
        </p:txBody>
      </p:sp>
      <p:sp>
        <p:nvSpPr>
          <p:cNvPr id="328" name="Google Shape;328;g212225eb5e2_0_326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Teacher-Leader Pathway Department Website includes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General program information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Explanations of all roles and responsibilities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Talent Pool steps, rubrics, application materials, and tips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All participating school sites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Grant information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http://bit.ly/CMSTEACHERLEADER</a:t>
            </a:r>
            <a:r>
              <a:rPr lang="en-US" sz="2400"/>
              <a:t>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s wide.pdf" id="333" name="Google Shape;333;g1edf62c029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1edf62c029c_1_0"/>
          <p:cNvSpPr txBox="1"/>
          <p:nvPr/>
        </p:nvSpPr>
        <p:spPr>
          <a:xfrm>
            <a:off x="913922" y="2107923"/>
            <a:ext cx="8019000" cy="9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r>
              <a:rPr b="0" i="0" lang="en-US" sz="2300" u="none" cap="none" strike="noStrike">
                <a:solidFill>
                  <a:srgbClr val="FEBC1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0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"/>
          <p:cNvSpPr txBox="1"/>
          <p:nvPr/>
        </p:nvSpPr>
        <p:spPr>
          <a:xfrm>
            <a:off x="1375836" y="4787005"/>
            <a:ext cx="73254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spAutoFit/>
          </a:bodyPr>
          <a:lstStyle/>
          <a:p>
            <a:pPr indent="0" lvl="0" marL="0" marR="0" rtl="0" algn="l">
              <a:lnSpc>
                <a:spcPct val="140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44439B"/>
                </a:solidFill>
                <a:latin typeface="Arial"/>
                <a:ea typeface="Arial"/>
                <a:cs typeface="Arial"/>
                <a:sym typeface="Arial"/>
              </a:rPr>
              <a:t>gradelevelreading.net  /  @readingby3rd  /  #GLReading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T slide blank.png" id="341" name="Google Shape;34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" y="-102613"/>
            <a:ext cx="9262670" cy="524611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3"/>
          <p:cNvSpPr txBox="1"/>
          <p:nvPr/>
        </p:nvSpPr>
        <p:spPr>
          <a:xfrm>
            <a:off x="1026100" y="63754"/>
            <a:ext cx="8019000" cy="9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C11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FEBC11"/>
                </a:solidFill>
                <a:latin typeface="Arial"/>
                <a:ea typeface="Arial"/>
                <a:cs typeface="Arial"/>
                <a:sym typeface="Arial"/>
              </a:rPr>
              <a:t>Upcoming GLR Learning Tuesdays Webinars: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 txBox="1"/>
          <p:nvPr/>
        </p:nvSpPr>
        <p:spPr>
          <a:xfrm>
            <a:off x="1064153" y="4537160"/>
            <a:ext cx="482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CA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8686CA"/>
                </a:solidFill>
                <a:latin typeface="Arial"/>
                <a:ea typeface="Arial"/>
                <a:cs typeface="Arial"/>
                <a:sym typeface="Arial"/>
              </a:rPr>
              <a:t>gradelevelreading.net    @readingby3rd    #GLReading    #LearningTuesdays   #GLRKeepers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3"/>
          <p:cNvSpPr txBox="1"/>
          <p:nvPr/>
        </p:nvSpPr>
        <p:spPr>
          <a:xfrm>
            <a:off x="987600" y="4237937"/>
            <a:ext cx="6848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EBC11"/>
                </a:solidFill>
                <a:latin typeface="Arial"/>
                <a:ea typeface="Arial"/>
                <a:cs typeface="Arial"/>
                <a:sym typeface="Arial"/>
              </a:rPr>
              <a:t>Join us!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3"/>
          <p:cNvSpPr txBox="1"/>
          <p:nvPr/>
        </p:nvSpPr>
        <p:spPr>
          <a:xfrm>
            <a:off x="1026100" y="769650"/>
            <a:ext cx="7881000" cy="3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300" u="none" cap="none" strike="noStrike">
                <a:solidFill>
                  <a:srgbClr val="A9DEE8"/>
                </a:solidFill>
                <a:latin typeface="Arial"/>
                <a:ea typeface="Arial"/>
                <a:cs typeface="Arial"/>
                <a:sym typeface="Arial"/>
              </a:rPr>
              <a:t>DIGITAL ACCESS FOR ALL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Digital Access and Telehealth: What's Working, What Are the Challenges and What Are the Opportunities?</a:t>
            </a:r>
            <a:b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Tuesday, March 7, 1</a:t>
            </a:r>
            <a: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2:30−2:00 p.m. ET/19:30 - 11:00 a.m. PT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Co-sponsored by the Patterson Foundation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300" u="none" cap="none" strike="noStrike">
                <a:solidFill>
                  <a:srgbClr val="A9DEE8"/>
                </a:solidFill>
                <a:latin typeface="Arial"/>
                <a:ea typeface="Arial"/>
                <a:cs typeface="Arial"/>
                <a:sym typeface="Arial"/>
              </a:rPr>
              <a:t>LEARNING LOSS RECOVERY CHALLENGE</a:t>
            </a:r>
            <a:endParaRPr b="0" i="0" sz="1300" u="none" cap="none" strike="noStrike">
              <a:solidFill>
                <a:srgbClr val="A9DEE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Promoting High Quality Math and Science Learning in Kindergarten</a:t>
            </a:r>
            <a:b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Tuesday, March 7, 3−4:30 p.m. ET/12−1:30 p.m. PT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Co-sponsored by New America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300" u="none" cap="none" strike="noStrike">
                <a:solidFill>
                  <a:srgbClr val="A9DEE8"/>
                </a:solidFill>
                <a:latin typeface="Arial"/>
                <a:ea typeface="Arial"/>
                <a:cs typeface="Arial"/>
                <a:sym typeface="Arial"/>
              </a:rPr>
              <a:t>CRUCIBLE OF PRACTICE SALON</a:t>
            </a:r>
            <a:endParaRPr b="0" i="0" sz="1300" u="none" cap="none" strike="noStrike">
              <a:solidFill>
                <a:srgbClr val="A9DEE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Bringing Digital Equity to All Students in Grinnell, Iowa</a:t>
            </a:r>
            <a:b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Tuesday, March 14, 12:30−2:00 p.m. ET/19:30 - 11:00 a.m. PT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A9DEE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12225eb5e2_0_39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uple of women holding a sign&#10;&#10;Description automatically generated with low confidence" id="352" name="Google Shape;352;g212225eb5e2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0064" y="1906432"/>
            <a:ext cx="3045948" cy="299775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212225eb5e2_0_398"/>
          <p:cNvSpPr txBox="1"/>
          <p:nvPr/>
        </p:nvSpPr>
        <p:spPr>
          <a:xfrm>
            <a:off x="208192" y="1389219"/>
            <a:ext cx="5982000" cy="25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invitation to share is open to everyone!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are gathering information about a few strategies related to </a:t>
            </a:r>
            <a:r>
              <a:rPr b="1" i="0" lang="en-US" sz="1800" u="none" cap="none" strike="noStrike">
                <a:solidFill>
                  <a:srgbClr val="514B8A"/>
                </a:solidFill>
                <a:latin typeface="Calibri"/>
                <a:ea typeface="Calibri"/>
                <a:cs typeface="Calibri"/>
                <a:sym typeface="Calibri"/>
              </a:rPr>
              <a:t>learning loss recovery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form is quick and easy to complete. This information will help all of us understand what’s happening in our communities and support engagement that will unfold later this year. 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 is the link to complete your responses: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WHAT'S WORKING QUESTION FORM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g212225eb5e2_0_3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3645" y="30967"/>
            <a:ext cx="4393012" cy="1451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355" name="Google Shape;355;g212225eb5e2_0_3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94105" y="30967"/>
            <a:ext cx="1425349" cy="1142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ab7190200f_0_37"/>
          <p:cNvSpPr txBox="1"/>
          <p:nvPr>
            <p:ph type="title"/>
          </p:nvPr>
        </p:nvSpPr>
        <p:spPr>
          <a:xfrm>
            <a:off x="1122896" y="1"/>
            <a:ext cx="68652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4D4194"/>
                </a:solidFill>
              </a:rPr>
              <a:t>Moderator			</a:t>
            </a:r>
            <a:endParaRPr/>
          </a:p>
        </p:txBody>
      </p:sp>
      <p:sp>
        <p:nvSpPr>
          <p:cNvPr id="224" name="Google Shape;224;g1ab7190200f_0_37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1ab7190200f_0_37"/>
          <p:cNvSpPr txBox="1"/>
          <p:nvPr/>
        </p:nvSpPr>
        <p:spPr>
          <a:xfrm>
            <a:off x="749808" y="4800648"/>
            <a:ext cx="65721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00" spcFirstLastPara="1" rIns="6850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39B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44439B"/>
                </a:solidFill>
                <a:latin typeface="Arial"/>
                <a:ea typeface="Arial"/>
                <a:cs typeface="Arial"/>
                <a:sym typeface="Arial"/>
              </a:rPr>
              <a:t>gradelevelreading.net    @readingby3rd    #GLReading    #LearningTuesdays  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1ab7190200f_0_37"/>
          <p:cNvSpPr txBox="1"/>
          <p:nvPr/>
        </p:nvSpPr>
        <p:spPr>
          <a:xfrm>
            <a:off x="1204975" y="3601825"/>
            <a:ext cx="3213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194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D4194"/>
                </a:solidFill>
                <a:latin typeface="Arial"/>
                <a:ea typeface="Arial"/>
                <a:cs typeface="Arial"/>
                <a:sym typeface="Arial"/>
              </a:rPr>
              <a:t>Carey Wright, Ed.D.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b="0" i="0" lang="en-US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Former State Superintendent of Education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b="0" i="0" lang="en-US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Mississippi Department of Education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1ab7190200f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4975" y="1166275"/>
            <a:ext cx="2212525" cy="22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/>
          <p:nvPr>
            <p:ph idx="4294967295" type="sldNum"/>
          </p:nvPr>
        </p:nvSpPr>
        <p:spPr>
          <a:xfrm>
            <a:off x="8381918" y="4800360"/>
            <a:ext cx="1335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749808" y="4800647"/>
            <a:ext cx="65721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00" spcFirstLastPara="1" rIns="6850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39B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44439B"/>
                </a:solidFill>
                <a:latin typeface="Arial"/>
                <a:ea typeface="Arial"/>
                <a:cs typeface="Arial"/>
                <a:sym typeface="Arial"/>
              </a:rPr>
              <a:t>gradelevelreading.net    @readingby3rd    #GLReading    #LearningTuesdays</a:t>
            </a:r>
            <a:endParaRPr b="0" i="0" sz="1100" u="none" cap="none" strike="noStrike">
              <a:solidFill>
                <a:srgbClr val="4443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1015800" y="354100"/>
            <a:ext cx="81282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D4194"/>
              </a:buClr>
              <a:buSzPts val="2000"/>
              <a:buFont typeface="Arial"/>
              <a:buNone/>
            </a:pPr>
            <a:r>
              <a:rPr b="0" i="0" lang="en-US" sz="2400" u="none" cap="none" strike="noStrike">
                <a:solidFill>
                  <a:srgbClr val="4D4194"/>
                </a:solidFill>
                <a:latin typeface="Arial"/>
                <a:ea typeface="Arial"/>
                <a:cs typeface="Arial"/>
                <a:sym typeface="Arial"/>
              </a:rPr>
              <a:t>Presenters</a:t>
            </a:r>
            <a:endParaRPr b="0" i="0" sz="2600" u="none" cap="none" strike="noStrike">
              <a:solidFill>
                <a:srgbClr val="4D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3302041" y="3314860"/>
            <a:ext cx="23469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D4194"/>
                </a:solidFill>
                <a:latin typeface="Arial"/>
                <a:ea typeface="Arial"/>
                <a:cs typeface="Arial"/>
                <a:sym typeface="Arial"/>
              </a:rPr>
              <a:t>Bryan Hassel.</a:t>
            </a:r>
            <a:br>
              <a:rPr b="0" i="0" lang="en-US" sz="1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Co-President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Public Impact - Opportunity Culture	</a:t>
            </a:r>
            <a:endParaRPr b="0" i="0" sz="115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5928730" y="3197721"/>
            <a:ext cx="23988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D4194"/>
                </a:solidFill>
                <a:latin typeface="Arial"/>
                <a:ea typeface="Arial"/>
                <a:cs typeface="Arial"/>
                <a:sym typeface="Arial"/>
              </a:rPr>
              <a:t>Atyani Howard</a:t>
            </a:r>
            <a:br>
              <a:rPr b="0" i="0" lang="en-US" sz="1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Chief Program Officer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New Teacher Center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749806" y="3314846"/>
            <a:ext cx="23988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D4194"/>
                </a:solidFill>
                <a:latin typeface="Arial"/>
                <a:ea typeface="Arial"/>
                <a:cs typeface="Arial"/>
                <a:sym typeface="Arial"/>
              </a:rPr>
              <a:t>Peggy Brookins.</a:t>
            </a:r>
            <a:br>
              <a:rPr b="0" i="0" lang="en-US" sz="1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President and CEO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National Board for Professional Teaching Standards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800" y="1013500"/>
            <a:ext cx="2148946" cy="214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2046" y="1036125"/>
            <a:ext cx="2103710" cy="210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8732" y="1013500"/>
            <a:ext cx="2031821" cy="203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0fa136094f_0_43"/>
          <p:cNvSpPr txBox="1"/>
          <p:nvPr>
            <p:ph idx="4294967295" type="sldNum"/>
          </p:nvPr>
        </p:nvSpPr>
        <p:spPr>
          <a:xfrm>
            <a:off x="8381918" y="4800360"/>
            <a:ext cx="1335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0fa136094f_0_43"/>
          <p:cNvSpPr txBox="1"/>
          <p:nvPr/>
        </p:nvSpPr>
        <p:spPr>
          <a:xfrm>
            <a:off x="749808" y="4800647"/>
            <a:ext cx="65721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00" spcFirstLastPara="1" rIns="6850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39B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44439B"/>
                </a:solidFill>
                <a:latin typeface="Arial"/>
                <a:ea typeface="Arial"/>
                <a:cs typeface="Arial"/>
                <a:sym typeface="Arial"/>
              </a:rPr>
              <a:t>gradelevelreading.net    @readingby3rd    #GLReading    #LearningTuesdays</a:t>
            </a:r>
            <a:endParaRPr b="0" i="0" sz="1100" u="none" cap="none" strike="noStrike">
              <a:solidFill>
                <a:srgbClr val="4443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0fa136094f_0_43"/>
          <p:cNvSpPr txBox="1"/>
          <p:nvPr/>
        </p:nvSpPr>
        <p:spPr>
          <a:xfrm>
            <a:off x="1015800" y="354100"/>
            <a:ext cx="81282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D4194"/>
              </a:buClr>
              <a:buSzPts val="2000"/>
              <a:buFont typeface="Arial"/>
              <a:buNone/>
            </a:pPr>
            <a:r>
              <a:rPr b="0" i="0" lang="en-US" sz="2400" u="none" cap="none" strike="noStrike">
                <a:solidFill>
                  <a:srgbClr val="4D4194"/>
                </a:solidFill>
                <a:latin typeface="Arial"/>
                <a:ea typeface="Arial"/>
                <a:cs typeface="Arial"/>
                <a:sym typeface="Arial"/>
              </a:rPr>
              <a:t>Presenter				   Commentators</a:t>
            </a:r>
            <a:endParaRPr b="0" i="0" sz="2600" u="none" cap="none" strike="noStrike">
              <a:solidFill>
                <a:srgbClr val="4D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0fa136094f_0_43"/>
          <p:cNvSpPr txBox="1"/>
          <p:nvPr/>
        </p:nvSpPr>
        <p:spPr>
          <a:xfrm>
            <a:off x="4028041" y="3269610"/>
            <a:ext cx="23469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D4194"/>
                </a:solidFill>
                <a:latin typeface="Arial"/>
                <a:ea typeface="Arial"/>
                <a:cs typeface="Arial"/>
                <a:sym typeface="Arial"/>
              </a:rPr>
              <a:t>Bishay M. Faris, SPHR</a:t>
            </a:r>
            <a:br>
              <a:rPr b="0" i="0" lang="en-US" sz="1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Program Manager, Teacher-Leader Pathway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Charlotte-Mecklenburg Schools, North Carolina </a:t>
            </a:r>
            <a:endParaRPr b="0" i="0" sz="115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0fa136094f_0_43"/>
          <p:cNvSpPr txBox="1"/>
          <p:nvPr/>
        </p:nvSpPr>
        <p:spPr>
          <a:xfrm>
            <a:off x="6483605" y="3269596"/>
            <a:ext cx="23988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D4194"/>
                </a:solidFill>
                <a:latin typeface="Arial"/>
                <a:ea typeface="Arial"/>
                <a:cs typeface="Arial"/>
                <a:sym typeface="Arial"/>
              </a:rPr>
              <a:t>Bonnie Short</a:t>
            </a:r>
            <a:br>
              <a:rPr b="0" i="0" lang="en-US" sz="1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Director of the Alabama Reading Initiative 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Alabama State Department of Education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0fa136094f_0_43"/>
          <p:cNvSpPr txBox="1"/>
          <p:nvPr/>
        </p:nvSpPr>
        <p:spPr>
          <a:xfrm>
            <a:off x="749806" y="3314846"/>
            <a:ext cx="23988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D4194"/>
                </a:solidFill>
                <a:latin typeface="Arial"/>
                <a:ea typeface="Arial"/>
                <a:cs typeface="Arial"/>
                <a:sym typeface="Arial"/>
              </a:rPr>
              <a:t>Sarah Johnson</a:t>
            </a:r>
            <a:br>
              <a:rPr b="0" i="0" lang="en-US" sz="1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Chief Executive Officer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Teaching Lab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g20fa136094f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800" y="1060575"/>
            <a:ext cx="2148946" cy="214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0fa136094f_0_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8046" y="1083200"/>
            <a:ext cx="2103710" cy="210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0fa136094f_0_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3607" y="1013500"/>
            <a:ext cx="2103710" cy="210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12225eb5e2_0_66"/>
          <p:cNvSpPr txBox="1"/>
          <p:nvPr>
            <p:ph type="title"/>
          </p:nvPr>
        </p:nvSpPr>
        <p:spPr>
          <a:xfrm>
            <a:off x="94570" y="171450"/>
            <a:ext cx="8689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None/>
            </a:pPr>
            <a:r>
              <a:rPr lang="en-US"/>
              <a:t>Research behind coaching employed by Teaching Lab.</a:t>
            </a:r>
            <a:endParaRPr/>
          </a:p>
        </p:txBody>
      </p:sp>
      <p:sp>
        <p:nvSpPr>
          <p:cNvPr id="259" name="Google Shape;259;g212225eb5e2_0_66"/>
          <p:cNvSpPr txBox="1"/>
          <p:nvPr>
            <p:ph idx="12" type="sldNum"/>
          </p:nvPr>
        </p:nvSpPr>
        <p:spPr>
          <a:xfrm>
            <a:off x="6971144" y="482830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g212225eb5e2_0_66"/>
          <p:cNvSpPr/>
          <p:nvPr/>
        </p:nvSpPr>
        <p:spPr>
          <a:xfrm>
            <a:off x="195150" y="742950"/>
            <a:ext cx="49206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 Lab’s coaching approach includes the following </a:t>
            </a:r>
            <a:r>
              <a:rPr b="1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evidence-based design features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Embedded </a:t>
            </a:r>
            <a:r>
              <a:rPr b="1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within a larger professional learning strategy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that includes both “paired coaching and group trainings” (Kraft 2016)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Uses “</a:t>
            </a:r>
            <a:r>
              <a:rPr b="1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an observation and feedback cycle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an ongoing instructional...situation” (Joyce 1981)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Provides “</a:t>
            </a:r>
            <a:r>
              <a:rPr b="1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sustained professional dialogue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...focused on developing specific skills to enhance their teaching” (Lofthouse, 2010)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Leveraging </a:t>
            </a:r>
            <a:r>
              <a:rPr b="1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content knowledge building “prior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engaging directly with a coach.” (Kraft 2016)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212225eb5e2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7125" y="577925"/>
            <a:ext cx="3644549" cy="388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12225eb5e2_0_273"/>
          <p:cNvSpPr txBox="1"/>
          <p:nvPr>
            <p:ph type="ctrTitle"/>
          </p:nvPr>
        </p:nvSpPr>
        <p:spPr>
          <a:xfrm>
            <a:off x="555625" y="1303825"/>
            <a:ext cx="7893000" cy="185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1111"/>
              <a:buNone/>
            </a:pPr>
            <a:r>
              <a:rPr lang="en-US"/>
              <a:t>Advanced Teaching Roles in Charlotte-Mecklenburg Schools</a:t>
            </a:r>
            <a:endParaRPr/>
          </a:p>
        </p:txBody>
      </p:sp>
      <p:sp>
        <p:nvSpPr>
          <p:cNvPr id="267" name="Google Shape;267;g212225eb5e2_0_273"/>
          <p:cNvSpPr txBox="1"/>
          <p:nvPr>
            <p:ph idx="1" type="subTitle"/>
          </p:nvPr>
        </p:nvSpPr>
        <p:spPr>
          <a:xfrm>
            <a:off x="2493775" y="3172525"/>
            <a:ext cx="40167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The Teacher Leader Pathway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12225eb5e2_0_278"/>
          <p:cNvSpPr txBox="1"/>
          <p:nvPr>
            <p:ph type="title"/>
          </p:nvPr>
        </p:nvSpPr>
        <p:spPr>
          <a:xfrm>
            <a:off x="623888" y="909017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t/>
            </a:r>
            <a:endParaRPr/>
          </a:p>
        </p:txBody>
      </p:sp>
      <p:sp>
        <p:nvSpPr>
          <p:cNvPr id="274" name="Google Shape;274;g212225eb5e2_0_278"/>
          <p:cNvSpPr txBox="1"/>
          <p:nvPr>
            <p:ph idx="1" type="body"/>
          </p:nvPr>
        </p:nvSpPr>
        <p:spPr>
          <a:xfrm>
            <a:off x="623888" y="3086174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275" name="Google Shape;275;g212225eb5e2_0_278"/>
          <p:cNvSpPr txBox="1"/>
          <p:nvPr>
            <p:ph idx="12" type="sldNum"/>
          </p:nvPr>
        </p:nvSpPr>
        <p:spPr>
          <a:xfrm>
            <a:off x="6457950" y="4767263"/>
            <a:ext cx="2231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6" name="Google Shape;276;g212225eb5e2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g212225eb5e2_0_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71101" cy="5118976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12225eb5e2_0_286"/>
          <p:cNvSpPr txBox="1"/>
          <p:nvPr>
            <p:ph type="title"/>
          </p:nvPr>
        </p:nvSpPr>
        <p:spPr>
          <a:xfrm>
            <a:off x="1426550" y="829175"/>
            <a:ext cx="63180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rgbClr val="0000FF"/>
                </a:solidFill>
              </a:rPr>
              <a:t>Coaching and Support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12225eb5e2_0_29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ESSR &amp; NCDPI Grant Funds</a:t>
            </a:r>
            <a:endParaRPr/>
          </a:p>
        </p:txBody>
      </p:sp>
      <p:sp>
        <p:nvSpPr>
          <p:cNvPr id="288" name="Google Shape;288;g212225eb5e2_0_291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CMS, ESSER and NCDPI grants support: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District Staff Salaries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Professional Development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Networking and informal support opportunities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US"/>
              <a:t>These funds do not support: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Advanced Teaching Role Pay Differentials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Advanced Teaching Role Job 1 Positions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212225eb5e2_0_291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Sustainability is ensured by creating all ATR positions through existing school budgets such as: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Regularly allotted ADM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Title 1 funds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Restart Funds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4_Office Theme">
  <a:themeElements>
    <a:clrScheme name="NEW2017_GLR_theme">
      <a:dk1>
        <a:srgbClr val="000000"/>
      </a:dk1>
      <a:lt1>
        <a:srgbClr val="FFFFFF"/>
      </a:lt1>
      <a:dk2>
        <a:srgbClr val="44439B"/>
      </a:dk2>
      <a:lt2>
        <a:srgbClr val="505050"/>
      </a:lt2>
      <a:accent1>
        <a:srgbClr val="746EB0"/>
      </a:accent1>
      <a:accent2>
        <a:srgbClr val="F68220"/>
      </a:accent2>
      <a:accent3>
        <a:srgbClr val="FEBD11"/>
      </a:accent3>
      <a:accent4>
        <a:srgbClr val="A0DBE8"/>
      </a:accent4>
      <a:accent5>
        <a:srgbClr val="A59ECE"/>
      </a:accent5>
      <a:accent6>
        <a:srgbClr val="6D6E71"/>
      </a:accent6>
      <a:hlink>
        <a:srgbClr val="44439B"/>
      </a:hlink>
      <a:folHlink>
        <a:srgbClr val="A59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4_Office Theme">
  <a:themeElements>
    <a:clrScheme name="NEW2017_GLR_theme">
      <a:dk1>
        <a:srgbClr val="000000"/>
      </a:dk1>
      <a:lt1>
        <a:srgbClr val="FFFFFF"/>
      </a:lt1>
      <a:dk2>
        <a:srgbClr val="44439B"/>
      </a:dk2>
      <a:lt2>
        <a:srgbClr val="505050"/>
      </a:lt2>
      <a:accent1>
        <a:srgbClr val="746EB0"/>
      </a:accent1>
      <a:accent2>
        <a:srgbClr val="F68220"/>
      </a:accent2>
      <a:accent3>
        <a:srgbClr val="FEBD11"/>
      </a:accent3>
      <a:accent4>
        <a:srgbClr val="A0DBE8"/>
      </a:accent4>
      <a:accent5>
        <a:srgbClr val="A59ECE"/>
      </a:accent5>
      <a:accent6>
        <a:srgbClr val="6D6E71"/>
      </a:accent6>
      <a:hlink>
        <a:srgbClr val="44439B"/>
      </a:hlink>
      <a:folHlink>
        <a:srgbClr val="A59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6_Office Theme">
  <a:themeElements>
    <a:clrScheme name="NEW2017_GLR_theme">
      <a:dk1>
        <a:srgbClr val="000000"/>
      </a:dk1>
      <a:lt1>
        <a:srgbClr val="FFFFFF"/>
      </a:lt1>
      <a:dk2>
        <a:srgbClr val="44439B"/>
      </a:dk2>
      <a:lt2>
        <a:srgbClr val="505050"/>
      </a:lt2>
      <a:accent1>
        <a:srgbClr val="746EB0"/>
      </a:accent1>
      <a:accent2>
        <a:srgbClr val="F68220"/>
      </a:accent2>
      <a:accent3>
        <a:srgbClr val="FEBD11"/>
      </a:accent3>
      <a:accent4>
        <a:srgbClr val="A0DBE8"/>
      </a:accent4>
      <a:accent5>
        <a:srgbClr val="A59ECE"/>
      </a:accent5>
      <a:accent6>
        <a:srgbClr val="6D6E71"/>
      </a:accent6>
      <a:hlink>
        <a:srgbClr val="44439B"/>
      </a:hlink>
      <a:folHlink>
        <a:srgbClr val="A59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Custom 1">
      <a:dk1>
        <a:srgbClr val="000000"/>
      </a:dk1>
      <a:lt1>
        <a:srgbClr val="FFFFFF"/>
      </a:lt1>
      <a:dk2>
        <a:srgbClr val="00355F"/>
      </a:dk2>
      <a:lt2>
        <a:srgbClr val="414042"/>
      </a:lt2>
      <a:accent1>
        <a:srgbClr val="00ACF0"/>
      </a:accent1>
      <a:accent2>
        <a:srgbClr val="EEFAFF"/>
      </a:accent2>
      <a:accent3>
        <a:srgbClr val="D17DF7"/>
      </a:accent3>
      <a:accent4>
        <a:srgbClr val="43C6B9"/>
      </a:accent4>
      <a:accent5>
        <a:srgbClr val="A1CAD8"/>
      </a:accent5>
      <a:accent6>
        <a:srgbClr val="FF7B43"/>
      </a:accent6>
      <a:hlink>
        <a:srgbClr val="FF7B43"/>
      </a:hlink>
      <a:folHlink>
        <a:srgbClr val="00AC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7_Office Theme">
  <a:themeElements>
    <a:clrScheme name="NEW2017_GLR_theme">
      <a:dk1>
        <a:srgbClr val="000000"/>
      </a:dk1>
      <a:lt1>
        <a:srgbClr val="FFFFFF"/>
      </a:lt1>
      <a:dk2>
        <a:srgbClr val="44439B"/>
      </a:dk2>
      <a:lt2>
        <a:srgbClr val="505050"/>
      </a:lt2>
      <a:accent1>
        <a:srgbClr val="746EB0"/>
      </a:accent1>
      <a:accent2>
        <a:srgbClr val="F68220"/>
      </a:accent2>
      <a:accent3>
        <a:srgbClr val="FEBD11"/>
      </a:accent3>
      <a:accent4>
        <a:srgbClr val="A0DBE8"/>
      </a:accent4>
      <a:accent5>
        <a:srgbClr val="A59ECE"/>
      </a:accent5>
      <a:accent6>
        <a:srgbClr val="6D6E71"/>
      </a:accent6>
      <a:hlink>
        <a:srgbClr val="44439B"/>
      </a:hlink>
      <a:folHlink>
        <a:srgbClr val="A59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2022-10-04T16:36:56Z</dcterms:created>
  <dc:creator>Sarah Torian</dc:creator>
</cp:coreProperties>
</file>